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42" r:id="rId2"/>
    <p:sldId id="354" r:id="rId3"/>
    <p:sldId id="353" r:id="rId4"/>
    <p:sldId id="355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3A"/>
    <a:srgbClr val="EBD9B6"/>
    <a:srgbClr val="DCF8EB"/>
    <a:srgbClr val="CBD6B5"/>
    <a:srgbClr val="9CA58C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3" autoAdjust="0"/>
    <p:restoredTop sz="86447"/>
  </p:normalViewPr>
  <p:slideViewPr>
    <p:cSldViewPr snapToGrid="0" snapToObjects="1">
      <p:cViewPr varScale="1">
        <p:scale>
          <a:sx n="111" d="100"/>
          <a:sy n="111" d="100"/>
        </p:scale>
        <p:origin x="108" y="214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ECF376AE-79A0-4AD5-B9AB-7777AA58ABF2}"/>
    <pc:docChg chg="modSld">
      <pc:chgData name="Bess Dunlevy" userId="dd4b9a8537dbe9d0" providerId="LiveId" clId="{ECF376AE-79A0-4AD5-B9AB-7777AA58ABF2}" dt="2024-05-11T21:58:53.326" v="2" actId="1076"/>
      <pc:docMkLst>
        <pc:docMk/>
      </pc:docMkLst>
      <pc:sldChg chg="modSp mod">
        <pc:chgData name="Bess Dunlevy" userId="dd4b9a8537dbe9d0" providerId="LiveId" clId="{ECF376AE-79A0-4AD5-B9AB-7777AA58ABF2}" dt="2024-05-11T21:58:53.326" v="2" actId="1076"/>
        <pc:sldMkLst>
          <pc:docMk/>
          <pc:sldMk cId="1508588292" sldId="342"/>
        </pc:sldMkLst>
        <pc:picChg chg="mod">
          <ac:chgData name="Bess Dunlevy" userId="dd4b9a8537dbe9d0" providerId="LiveId" clId="{ECF376AE-79A0-4AD5-B9AB-7777AA58ABF2}" dt="2024-05-11T21:58:53.326" v="2" actId="1076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  <pc:docChgLst>
    <pc:chgData name="Bess Dunlevy" userId="dd4b9a8537dbe9d0" providerId="LiveId" clId="{83AAC2F8-3389-4D0E-9575-9D71DC7A03F0}"/>
    <pc:docChg chg="modSld">
      <pc:chgData name="Bess Dunlevy" userId="dd4b9a8537dbe9d0" providerId="LiveId" clId="{83AAC2F8-3389-4D0E-9575-9D71DC7A03F0}" dt="2024-05-28T22:23:38.203" v="10" actId="20577"/>
      <pc:docMkLst>
        <pc:docMk/>
      </pc:docMkLst>
      <pc:sldChg chg="modSp mod">
        <pc:chgData name="Bess Dunlevy" userId="dd4b9a8537dbe9d0" providerId="LiveId" clId="{83AAC2F8-3389-4D0E-9575-9D71DC7A03F0}" dt="2024-05-28T22:23:38.203" v="10" actId="20577"/>
        <pc:sldMkLst>
          <pc:docMk/>
          <pc:sldMk cId="1508588292" sldId="342"/>
        </pc:sldMkLst>
        <pc:spChg chg="mod">
          <ac:chgData name="Bess Dunlevy" userId="dd4b9a8537dbe9d0" providerId="LiveId" clId="{83AAC2F8-3389-4D0E-9575-9D71DC7A03F0}" dt="2024-05-28T22:23:38.203" v="10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58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751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34088" y="318261"/>
            <a:ext cx="3002763" cy="59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del plan estratégico a tres años</a:t>
            </a:r>
          </a:p>
        </p:txBody>
      </p:sp>
      <p:pic>
        <p:nvPicPr>
          <p:cNvPr id="3" name="Picture 2" descr="Calendario en la tabla">
            <a:extLst>
              <a:ext uri="{FF2B5EF4-FFF2-40B4-BE49-F238E27FC236}">
                <a16:creationId xmlns:a16="http://schemas.microsoft.com/office/drawing/2014/main" id="{5E15A9EE-FB53-7832-1949-EE2679205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6116" y="1578541"/>
            <a:ext cx="7924387" cy="5281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ECF0E4-C966-EF02-E12C-477D4F5FE3D5}"/>
              </a:ext>
            </a:extLst>
          </p:cNvPr>
          <p:cNvSpPr/>
          <p:nvPr/>
        </p:nvSpPr>
        <p:spPr>
          <a:xfrm>
            <a:off x="0" y="1578542"/>
            <a:ext cx="796670" cy="5279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988E1-2E56-9228-9C1F-9FB9F4A64D40}"/>
              </a:ext>
            </a:extLst>
          </p:cNvPr>
          <p:cNvSpPr/>
          <p:nvPr/>
        </p:nvSpPr>
        <p:spPr>
          <a:xfrm>
            <a:off x="887165" y="1578542"/>
            <a:ext cx="408235" cy="5279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56EF7-1E66-F463-68C8-BE60D747BAA9}"/>
              </a:ext>
            </a:extLst>
          </p:cNvPr>
          <p:cNvSpPr/>
          <p:nvPr/>
        </p:nvSpPr>
        <p:spPr>
          <a:xfrm>
            <a:off x="1385895" y="1578542"/>
            <a:ext cx="195255" cy="527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56E45F-13C1-FD3E-6B6B-E2D92CB5C0A1}"/>
              </a:ext>
            </a:extLst>
          </p:cNvPr>
          <p:cNvSpPr/>
          <p:nvPr/>
        </p:nvSpPr>
        <p:spPr>
          <a:xfrm>
            <a:off x="10535470" y="1578541"/>
            <a:ext cx="195255" cy="527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29B99-6B89-C335-F64C-0C7535B50BF7}"/>
              </a:ext>
            </a:extLst>
          </p:cNvPr>
          <p:cNvSpPr/>
          <p:nvPr/>
        </p:nvSpPr>
        <p:spPr>
          <a:xfrm>
            <a:off x="10862586" y="1578539"/>
            <a:ext cx="408235" cy="5279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39B010-97E8-76B5-BB05-25959A2238B3}"/>
              </a:ext>
            </a:extLst>
          </p:cNvPr>
          <p:cNvSpPr/>
          <p:nvPr/>
        </p:nvSpPr>
        <p:spPr>
          <a:xfrm>
            <a:off x="11395330" y="1578538"/>
            <a:ext cx="796670" cy="5279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E571B-1486-18D6-2E49-B3EC9522ABD5}"/>
              </a:ext>
            </a:extLst>
          </p:cNvPr>
          <p:cNvSpPr txBox="1"/>
          <p:nvPr/>
        </p:nvSpPr>
        <p:spPr>
          <a:xfrm>
            <a:off x="6859702" y="5383211"/>
            <a:ext cx="4839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Revisar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Revise regularmente la diapositiva de su plan estratégico con su equipo. Actualícela a medida que cambian las estrategias o surgen nuevas oportunidades y desafíos.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F0EEE-83CB-7CA6-6137-10A422404101}"/>
              </a:ext>
            </a:extLst>
          </p:cNvPr>
          <p:cNvSpPr/>
          <p:nvPr/>
        </p:nvSpPr>
        <p:spPr>
          <a:xfrm>
            <a:off x="0" y="0"/>
            <a:ext cx="79667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19F10-19AB-DEE4-4ADE-75E3B6AA41E8}"/>
              </a:ext>
            </a:extLst>
          </p:cNvPr>
          <p:cNvSpPr/>
          <p:nvPr/>
        </p:nvSpPr>
        <p:spPr>
          <a:xfrm>
            <a:off x="887165" y="0"/>
            <a:ext cx="408235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D09D7-C505-3F3E-DBBC-6C144B4CAA11}"/>
              </a:ext>
            </a:extLst>
          </p:cNvPr>
          <p:cNvSpPr/>
          <p:nvPr/>
        </p:nvSpPr>
        <p:spPr>
          <a:xfrm>
            <a:off x="1385895" y="0"/>
            <a:ext cx="195255" cy="6857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B2C2A-63C9-0CEC-31F8-85A6E9613594}"/>
              </a:ext>
            </a:extLst>
          </p:cNvPr>
          <p:cNvSpPr txBox="1"/>
          <p:nvPr/>
        </p:nvSpPr>
        <p:spPr>
          <a:xfrm>
            <a:off x="1671645" y="175158"/>
            <a:ext cx="878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CÓMO UTILIZAR ESTA PLANTILLA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55FA4-69CF-7D7F-C501-EB8F3FF87DC4}"/>
              </a:ext>
            </a:extLst>
          </p:cNvPr>
          <p:cNvSpPr txBox="1"/>
          <p:nvPr/>
        </p:nvSpPr>
        <p:spPr>
          <a:xfrm>
            <a:off x="1671645" y="999664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EBA28-F39B-4885-1E90-180B7097EE76}"/>
              </a:ext>
            </a:extLst>
          </p:cNvPr>
          <p:cNvSpPr txBox="1"/>
          <p:nvPr/>
        </p:nvSpPr>
        <p:spPr>
          <a:xfrm>
            <a:off x="1671645" y="2184451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E9D89-6E6C-1638-B28D-ABF87F004C88}"/>
              </a:ext>
            </a:extLst>
          </p:cNvPr>
          <p:cNvSpPr txBox="1"/>
          <p:nvPr/>
        </p:nvSpPr>
        <p:spPr>
          <a:xfrm>
            <a:off x="1671645" y="3623100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9848F-1ACC-9A81-A5E2-A7854640155E}"/>
              </a:ext>
            </a:extLst>
          </p:cNvPr>
          <p:cNvSpPr txBox="1"/>
          <p:nvPr/>
        </p:nvSpPr>
        <p:spPr>
          <a:xfrm>
            <a:off x="1671645" y="4734584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EF113-9C74-CD55-BEFB-09D50AE6C50B}"/>
              </a:ext>
            </a:extLst>
          </p:cNvPr>
          <p:cNvSpPr txBox="1"/>
          <p:nvPr/>
        </p:nvSpPr>
        <p:spPr>
          <a:xfrm>
            <a:off x="5975282" y="1010811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0FCA3-20A3-1E50-F692-8D3CCBBADCF0}"/>
              </a:ext>
            </a:extLst>
          </p:cNvPr>
          <p:cNvSpPr txBox="1"/>
          <p:nvPr/>
        </p:nvSpPr>
        <p:spPr>
          <a:xfrm>
            <a:off x="5872498" y="2493697"/>
            <a:ext cx="73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03439-84B7-20FA-037C-CDAF28542F14}"/>
              </a:ext>
            </a:extLst>
          </p:cNvPr>
          <p:cNvSpPr txBox="1"/>
          <p:nvPr/>
        </p:nvSpPr>
        <p:spPr>
          <a:xfrm>
            <a:off x="5987139" y="3955908"/>
            <a:ext cx="61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C7D993-9D79-C35F-2114-EE4444460AEA}"/>
              </a:ext>
            </a:extLst>
          </p:cNvPr>
          <p:cNvSpPr txBox="1"/>
          <p:nvPr/>
        </p:nvSpPr>
        <p:spPr>
          <a:xfrm>
            <a:off x="5984318" y="5383211"/>
            <a:ext cx="61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62398-048C-5B02-FA76-4D7C866C08A5}"/>
              </a:ext>
            </a:extLst>
          </p:cNvPr>
          <p:cNvSpPr txBox="1"/>
          <p:nvPr/>
        </p:nvSpPr>
        <p:spPr>
          <a:xfrm>
            <a:off x="2214626" y="856922"/>
            <a:ext cx="3657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Comenzar </a:t>
            </a:r>
            <a:r>
              <a:rPr lang="es-419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s-419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on una visión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En la parte superior de la diapositiva, exponga claramente su visión general para el período de tres años. De esta manera, marca el rumbo de todos los esfuerzos estratégicos.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1D9B9-B711-A422-DAD8-5DEEAC268037}"/>
              </a:ext>
            </a:extLst>
          </p:cNvPr>
          <p:cNvSpPr txBox="1"/>
          <p:nvPr/>
        </p:nvSpPr>
        <p:spPr>
          <a:xfrm>
            <a:off x="2286582" y="2192034"/>
            <a:ext cx="3585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Segmentar la diapositiva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Divida su diapositiva en tres secciones, una para cada año. Etiquete cada sección con el año y el enfoque correspondiente (Establecimiento de las bases, Crecimiento y adaptación, Consolidación e innovación).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49688D-8F1D-BA23-18E1-B52FFE94132C}"/>
              </a:ext>
            </a:extLst>
          </p:cNvPr>
          <p:cNvSpPr txBox="1"/>
          <p:nvPr/>
        </p:nvSpPr>
        <p:spPr>
          <a:xfrm>
            <a:off x="2349444" y="3654830"/>
            <a:ext cx="3625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Completar la información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Debajo de cada año, enumere los componentes principales en forma de viñetas. Use un lenguaje conciso para mantener la diapositiva legible.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15011-DA72-88BE-92A7-42986869AC82}"/>
              </a:ext>
            </a:extLst>
          </p:cNvPr>
          <p:cNvSpPr txBox="1"/>
          <p:nvPr/>
        </p:nvSpPr>
        <p:spPr>
          <a:xfrm>
            <a:off x="2442003" y="4736880"/>
            <a:ext cx="3363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Asignar colores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Cree un código de color para diferentes tipos de actividades (por ejemplo, azul para definir roles o verde para desarrollar el plan de acción). Use este esquema de colores de forma coherente en las tres secciones para ayudar a los espectadores a comprender rápidamente el tipo de actividades planificadas.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78E398-A332-A91F-5115-9A52BF1C4D8D}"/>
              </a:ext>
            </a:extLst>
          </p:cNvPr>
          <p:cNvSpPr txBox="1"/>
          <p:nvPr/>
        </p:nvSpPr>
        <p:spPr>
          <a:xfrm>
            <a:off x="6747855" y="876905"/>
            <a:ext cx="4917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Incluir hitos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Para cada año, marque los hitos clave directamente en la línea de tiempo. Esta señal visual ayuda a realizar un seguimiento del progreso hacia metas más importantes.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584764-8EEE-C7CA-B4BB-7F69D8972891}"/>
              </a:ext>
            </a:extLst>
          </p:cNvPr>
          <p:cNvSpPr txBox="1"/>
          <p:nvPr/>
        </p:nvSpPr>
        <p:spPr>
          <a:xfrm>
            <a:off x="6781521" y="2368320"/>
            <a:ext cx="4917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Usar iconos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Agregue iconos simples para representar cada componente principal (por ejemplo, un reloj para garantizar la puntualidad, una lupa para revisar y ajustar). Los iconos pueden hacer que la diapositiva sea más atractiva y fácil de escanear.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C22E35-E32C-872D-8F9A-31E76258F4A4}"/>
              </a:ext>
            </a:extLst>
          </p:cNvPr>
          <p:cNvSpPr txBox="1"/>
          <p:nvPr/>
        </p:nvSpPr>
        <p:spPr>
          <a:xfrm>
            <a:off x="6859702" y="4044401"/>
            <a:ext cx="4806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Añada notas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Usar PowerPoint's </a:t>
            </a:r>
            <a:r>
              <a:rPr lang="es-419" sz="12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Notas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para proporcionar un contexto adicional que puede ser demasiado detallado para la diapositiva principal.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3E46BC-FB99-7C9A-AAE2-4EF982EF437C}"/>
              </a:ext>
            </a:extLst>
          </p:cNvPr>
          <p:cNvGrpSpPr/>
          <p:nvPr/>
        </p:nvGrpSpPr>
        <p:grpSpPr>
          <a:xfrm>
            <a:off x="6794355" y="1979892"/>
            <a:ext cx="1492996" cy="274320"/>
            <a:chOff x="6794355" y="1840094"/>
            <a:chExt cx="1492996" cy="274320"/>
          </a:xfrm>
        </p:grpSpPr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06CC7B31-0711-FEAA-D6D2-96E6C44AEF42}"/>
                </a:ext>
              </a:extLst>
            </p:cNvPr>
            <p:cNvSpPr/>
            <p:nvPr/>
          </p:nvSpPr>
          <p:spPr>
            <a:xfrm>
              <a:off x="6931514" y="1840094"/>
              <a:ext cx="1355837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419" sz="9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Vencimiento DD/MM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A4C55BE-E23C-4FCD-E5EE-48E9B80F8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56121C-5A69-A974-1FCA-EBFC5FB28CDE}"/>
              </a:ext>
            </a:extLst>
          </p:cNvPr>
          <p:cNvGrpSpPr/>
          <p:nvPr/>
        </p:nvGrpSpPr>
        <p:grpSpPr>
          <a:xfrm>
            <a:off x="8287351" y="1766429"/>
            <a:ext cx="1492996" cy="274320"/>
            <a:chOff x="6794355" y="1840094"/>
            <a:chExt cx="1492996" cy="274320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ADD87CC6-28F4-DE2C-13E7-3055D0548380}"/>
                </a:ext>
              </a:extLst>
            </p:cNvPr>
            <p:cNvSpPr/>
            <p:nvPr/>
          </p:nvSpPr>
          <p:spPr>
            <a:xfrm>
              <a:off x="6931514" y="1840094"/>
              <a:ext cx="1355837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419" sz="9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Vencimiento DD/MM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765F764D-A7FE-A47D-470A-AFB7BA509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37925A-2D4A-6C38-9362-99E00AB3A8D8}"/>
              </a:ext>
            </a:extLst>
          </p:cNvPr>
          <p:cNvGrpSpPr/>
          <p:nvPr/>
        </p:nvGrpSpPr>
        <p:grpSpPr>
          <a:xfrm>
            <a:off x="8287351" y="2157495"/>
            <a:ext cx="1492996" cy="274320"/>
            <a:chOff x="6794355" y="1840094"/>
            <a:chExt cx="1492996" cy="274320"/>
          </a:xfrm>
        </p:grpSpPr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30E03686-9FDD-A292-4977-9CF0B63A59B3}"/>
                </a:ext>
              </a:extLst>
            </p:cNvPr>
            <p:cNvSpPr/>
            <p:nvPr/>
          </p:nvSpPr>
          <p:spPr>
            <a:xfrm>
              <a:off x="6931514" y="1840094"/>
              <a:ext cx="1355837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419" sz="9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Vencimiento DD/MM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A6AF9BB2-D44F-6B5E-3F09-B56D883A2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7" name="Graphic 46" descr="Reloj con relleno sólido">
            <a:extLst>
              <a:ext uri="{FF2B5EF4-FFF2-40B4-BE49-F238E27FC236}">
                <a16:creationId xmlns:a16="http://schemas.microsoft.com/office/drawing/2014/main" id="{D11A7353-65ED-CCDA-73B8-2C0A030C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0182" y="3407891"/>
            <a:ext cx="501294" cy="501294"/>
          </a:xfrm>
          <a:prstGeom prst="rect">
            <a:avLst/>
          </a:prstGeom>
        </p:spPr>
      </p:pic>
      <p:pic>
        <p:nvPicPr>
          <p:cNvPr id="49" name="Graphic 48" descr="Lupa con relleno sólido">
            <a:extLst>
              <a:ext uri="{FF2B5EF4-FFF2-40B4-BE49-F238E27FC236}">
                <a16:creationId xmlns:a16="http://schemas.microsoft.com/office/drawing/2014/main" id="{6AAD81EF-7927-0AB0-CF3E-51D096A08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7600" y="3428999"/>
            <a:ext cx="501294" cy="501294"/>
          </a:xfrm>
          <a:prstGeom prst="rect">
            <a:avLst/>
          </a:prstGeom>
        </p:spPr>
      </p:pic>
      <p:pic>
        <p:nvPicPr>
          <p:cNvPr id="51" name="Graphic 50" descr="Círculo de flecha con relleno sólido">
            <a:extLst>
              <a:ext uri="{FF2B5EF4-FFF2-40B4-BE49-F238E27FC236}">
                <a16:creationId xmlns:a16="http://schemas.microsoft.com/office/drawing/2014/main" id="{A68D3F7A-5929-482A-15DE-13A7693B8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3819" y="3418383"/>
            <a:ext cx="501294" cy="5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61597" y="187919"/>
            <a:ext cx="1184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spc="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DEL PLAN ESTRATÉGICO A 3 AÑOS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1C244-7385-9D40-A252-4E75C440C3DE}"/>
              </a:ext>
            </a:extLst>
          </p:cNvPr>
          <p:cNvSpPr/>
          <p:nvPr/>
        </p:nvSpPr>
        <p:spPr>
          <a:xfrm>
            <a:off x="1117856" y="936634"/>
            <a:ext cx="3254867" cy="4968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9D9D0-F434-7847-AEA3-F6E1D6952262}"/>
              </a:ext>
            </a:extLst>
          </p:cNvPr>
          <p:cNvSpPr txBox="1"/>
          <p:nvPr/>
        </p:nvSpPr>
        <p:spPr>
          <a:xfrm>
            <a:off x="1117855" y="1009894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- Establecimiento de bases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56B6B9-CADB-65A5-132D-6DE5ED1AE9D7}"/>
              </a:ext>
            </a:extLst>
          </p:cNvPr>
          <p:cNvSpPr/>
          <p:nvPr/>
        </p:nvSpPr>
        <p:spPr>
          <a:xfrm>
            <a:off x="4468567" y="936634"/>
            <a:ext cx="3254867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08557A-8548-5D7D-6AD2-CD59C42B123E}"/>
              </a:ext>
            </a:extLst>
          </p:cNvPr>
          <p:cNvSpPr/>
          <p:nvPr/>
        </p:nvSpPr>
        <p:spPr>
          <a:xfrm>
            <a:off x="7819278" y="936634"/>
            <a:ext cx="3254866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B1F77-B870-3807-ED43-43F3EA7B8C19}"/>
              </a:ext>
            </a:extLst>
          </p:cNvPr>
          <p:cNvSpPr/>
          <p:nvPr/>
        </p:nvSpPr>
        <p:spPr>
          <a:xfrm>
            <a:off x="1117854" y="1554874"/>
            <a:ext cx="3254867" cy="1569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7F4BA-422D-345B-B7F1-9F9576D2E9FF}"/>
              </a:ext>
            </a:extLst>
          </p:cNvPr>
          <p:cNvSpPr/>
          <p:nvPr/>
        </p:nvSpPr>
        <p:spPr>
          <a:xfrm>
            <a:off x="1117853" y="3245636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C63BE-B6B5-4F15-AC6D-365CB650CB19}"/>
              </a:ext>
            </a:extLst>
          </p:cNvPr>
          <p:cNvSpPr/>
          <p:nvPr/>
        </p:nvSpPr>
        <p:spPr>
          <a:xfrm>
            <a:off x="1117856" y="4936398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BE402-0604-8E30-E2E5-0CF97940084A}"/>
              </a:ext>
            </a:extLst>
          </p:cNvPr>
          <p:cNvSpPr/>
          <p:nvPr/>
        </p:nvSpPr>
        <p:spPr>
          <a:xfrm>
            <a:off x="4468564" y="1554874"/>
            <a:ext cx="3254867" cy="1569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CA97E-153D-240D-155A-497EC698AA90}"/>
              </a:ext>
            </a:extLst>
          </p:cNvPr>
          <p:cNvSpPr/>
          <p:nvPr/>
        </p:nvSpPr>
        <p:spPr>
          <a:xfrm>
            <a:off x="4468563" y="3245636"/>
            <a:ext cx="3254867" cy="1569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5F344-0E21-E7D5-6633-1373E6D8E5D6}"/>
              </a:ext>
            </a:extLst>
          </p:cNvPr>
          <p:cNvSpPr/>
          <p:nvPr/>
        </p:nvSpPr>
        <p:spPr>
          <a:xfrm>
            <a:off x="4468566" y="4936398"/>
            <a:ext cx="3254867" cy="1569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1609A-BAEC-4CFE-0FF9-797D85131480}"/>
              </a:ext>
            </a:extLst>
          </p:cNvPr>
          <p:cNvSpPr/>
          <p:nvPr/>
        </p:nvSpPr>
        <p:spPr>
          <a:xfrm>
            <a:off x="7819279" y="1554874"/>
            <a:ext cx="3254867" cy="1569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1FD44-A422-6909-DEC4-4B65AD83083C}"/>
              </a:ext>
            </a:extLst>
          </p:cNvPr>
          <p:cNvSpPr/>
          <p:nvPr/>
        </p:nvSpPr>
        <p:spPr>
          <a:xfrm>
            <a:off x="7819278" y="3245636"/>
            <a:ext cx="3254867" cy="1569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1D494-E212-9D3E-C22C-5FC24DF0A98E}"/>
              </a:ext>
            </a:extLst>
          </p:cNvPr>
          <p:cNvSpPr/>
          <p:nvPr/>
        </p:nvSpPr>
        <p:spPr>
          <a:xfrm>
            <a:off x="7819281" y="4936398"/>
            <a:ext cx="3254867" cy="1569326"/>
          </a:xfrm>
          <a:prstGeom prst="rect">
            <a:avLst/>
          </a:prstGeom>
          <a:solidFill>
            <a:srgbClr val="EBD9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6B838-5238-5F90-F0D0-75D3381A5A3E}"/>
              </a:ext>
            </a:extLst>
          </p:cNvPr>
          <p:cNvSpPr txBox="1"/>
          <p:nvPr/>
        </p:nvSpPr>
        <p:spPr>
          <a:xfrm>
            <a:off x="1117856" y="155487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DEFINIR LOS ROLES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B6B481-7C43-5E1C-DD62-28498D7C836C}"/>
              </a:ext>
            </a:extLst>
          </p:cNvPr>
          <p:cNvSpPr txBox="1"/>
          <p:nvPr/>
        </p:nvSpPr>
        <p:spPr>
          <a:xfrm>
            <a:off x="1130968" y="2264043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Asigne claramente roles estratégicos y responsabilidades a los miembros del equipo.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DE3288-260A-2F9F-25A6-0881D9CB2745}"/>
              </a:ext>
            </a:extLst>
          </p:cNvPr>
          <p:cNvSpPr txBox="1"/>
          <p:nvPr/>
        </p:nvSpPr>
        <p:spPr>
          <a:xfrm>
            <a:off x="1130969" y="3245636"/>
            <a:ext cx="253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DESARROLLAR UN PLAN DE ACCIÓN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94C3AF-8099-4417-834A-33F4070CDF1B}"/>
              </a:ext>
            </a:extLst>
          </p:cNvPr>
          <p:cNvSpPr txBox="1"/>
          <p:nvPr/>
        </p:nvSpPr>
        <p:spPr>
          <a:xfrm>
            <a:off x="1130968" y="3901187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Describa acciones específicas para dar inicio a sus objetivos estratégicos.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E75D81-3857-762A-DBBC-166603C56F58}"/>
              </a:ext>
            </a:extLst>
          </p:cNvPr>
          <p:cNvSpPr txBox="1"/>
          <p:nvPr/>
        </p:nvSpPr>
        <p:spPr>
          <a:xfrm>
            <a:off x="1117852" y="493379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GARANTIZAR LA PUNTUALIDAD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7FA3B-68C1-36B1-2373-989923C3157D}"/>
              </a:ext>
            </a:extLst>
          </p:cNvPr>
          <p:cNvSpPr txBox="1"/>
          <p:nvPr/>
        </p:nvSpPr>
        <p:spPr>
          <a:xfrm>
            <a:off x="1130968" y="5590176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Establezca líneas de tiempo claras para cada acción a fin de mantener el impulso.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1FCC1D-33A9-682E-7596-80DC2312CCF9}"/>
              </a:ext>
            </a:extLst>
          </p:cNvPr>
          <p:cNvSpPr txBox="1"/>
          <p:nvPr/>
        </p:nvSpPr>
        <p:spPr>
          <a:xfrm>
            <a:off x="4464973" y="1560417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REVISAR Y AJUSTAR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9AFDFE-F6BA-674E-A984-CE3512F18822}"/>
              </a:ext>
            </a:extLst>
          </p:cNvPr>
          <p:cNvSpPr txBox="1"/>
          <p:nvPr/>
        </p:nvSpPr>
        <p:spPr>
          <a:xfrm>
            <a:off x="4478085" y="2269586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Evalúe los resultados y ajuste las estrategias en consecuencia.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7374DF-AAEE-CB76-3A25-52EC4697F029}"/>
              </a:ext>
            </a:extLst>
          </p:cNvPr>
          <p:cNvSpPr txBox="1"/>
          <p:nvPr/>
        </p:nvSpPr>
        <p:spPr>
          <a:xfrm>
            <a:off x="4478085" y="325117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AMPLIAR LAS INICIATIVAS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E57F33-BE3B-CD32-BAB7-49A0E5EE3ACA}"/>
              </a:ext>
            </a:extLst>
          </p:cNvPr>
          <p:cNvSpPr txBox="1"/>
          <p:nvPr/>
        </p:nvSpPr>
        <p:spPr>
          <a:xfrm>
            <a:off x="4478085" y="3906730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Escale estrategias exitosas y explore nuevas oportunidades de crecimiento.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DA5598-8CAE-12CA-D730-B5F7C0D641C4}"/>
              </a:ext>
            </a:extLst>
          </p:cNvPr>
          <p:cNvSpPr txBox="1"/>
          <p:nvPr/>
        </p:nvSpPr>
        <p:spPr>
          <a:xfrm>
            <a:off x="4464969" y="4939337"/>
            <a:ext cx="3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FORTALECER LA 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PARTICIPACIÓN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7121EB-7C89-B70C-A60A-72A65DDDA55F}"/>
              </a:ext>
            </a:extLst>
          </p:cNvPr>
          <p:cNvSpPr txBox="1"/>
          <p:nvPr/>
        </p:nvSpPr>
        <p:spPr>
          <a:xfrm>
            <a:off x="4478085" y="5595719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Aumente la participación de las partes interesadas a través de actualizaciones y comentarios regulares.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E779DC-8DD4-E7C2-B91C-6921B8BDAB21}"/>
              </a:ext>
            </a:extLst>
          </p:cNvPr>
          <p:cNvSpPr txBox="1"/>
          <p:nvPr/>
        </p:nvSpPr>
        <p:spPr>
          <a:xfrm>
            <a:off x="7819285" y="156403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CONSOLIDAR GANANCIAS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9C512A-A00F-47CC-3FBA-154E927260E3}"/>
              </a:ext>
            </a:extLst>
          </p:cNvPr>
          <p:cNvSpPr txBox="1"/>
          <p:nvPr/>
        </p:nvSpPr>
        <p:spPr>
          <a:xfrm>
            <a:off x="7832397" y="2273208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Céntrese en consolidar el progreso realizado y garantizar un crecimiento sostenible.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BE95CC-B635-6D73-B3E5-1460F8CD6F4B}"/>
              </a:ext>
            </a:extLst>
          </p:cNvPr>
          <p:cNvSpPr txBox="1"/>
          <p:nvPr/>
        </p:nvSpPr>
        <p:spPr>
          <a:xfrm>
            <a:off x="7832397" y="3254801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INNOVAR PROCESOS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62A693-CB47-83E4-A870-7D6D0A06D1EE}"/>
              </a:ext>
            </a:extLst>
          </p:cNvPr>
          <p:cNvSpPr txBox="1"/>
          <p:nvPr/>
        </p:nvSpPr>
        <p:spPr>
          <a:xfrm>
            <a:off x="7832397" y="3910352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Implemente prácticas innovadoras para mejorar la eficiencia y la efectividad.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C9F8024-3DA5-BD63-B902-71DF561EBD9A}"/>
              </a:ext>
            </a:extLst>
          </p:cNvPr>
          <p:cNvSpPr txBox="1"/>
          <p:nvPr/>
        </p:nvSpPr>
        <p:spPr>
          <a:xfrm>
            <a:off x="7819281" y="4942959"/>
            <a:ext cx="3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PREPÁRESE PARA EL 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CICLO SIGUIENTE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BCDE24-D2FA-71F4-C4F0-B8522F2C9A68}"/>
              </a:ext>
            </a:extLst>
          </p:cNvPr>
          <p:cNvSpPr txBox="1"/>
          <p:nvPr/>
        </p:nvSpPr>
        <p:spPr>
          <a:xfrm>
            <a:off x="7832397" y="5599341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Comience a sentar las bases para el próximo ciclo de planificación estratégica.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DE4270-B7ED-54C6-3409-441B2E781A5E}"/>
              </a:ext>
            </a:extLst>
          </p:cNvPr>
          <p:cNvSpPr txBox="1"/>
          <p:nvPr/>
        </p:nvSpPr>
        <p:spPr>
          <a:xfrm>
            <a:off x="4451857" y="1036838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- Crecimiento y adaptación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4AFA62-8C7D-CF00-4DED-1571CE4D7A3A}"/>
              </a:ext>
            </a:extLst>
          </p:cNvPr>
          <p:cNvSpPr txBox="1"/>
          <p:nvPr/>
        </p:nvSpPr>
        <p:spPr>
          <a:xfrm>
            <a:off x="7806169" y="1027528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- Consolidación e innovación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F5FF4E-A8E0-AB70-C827-F6A4DA1EA563}"/>
              </a:ext>
            </a:extLst>
          </p:cNvPr>
          <p:cNvGrpSpPr/>
          <p:nvPr/>
        </p:nvGrpSpPr>
        <p:grpSpPr>
          <a:xfrm>
            <a:off x="4603000" y="2760914"/>
            <a:ext cx="1492996" cy="274320"/>
            <a:chOff x="6794355" y="1840094"/>
            <a:chExt cx="1492996" cy="274320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5B13D5F-A70C-AD3D-1233-809322D90B19}"/>
                </a:ext>
              </a:extLst>
            </p:cNvPr>
            <p:cNvSpPr/>
            <p:nvPr/>
          </p:nvSpPr>
          <p:spPr>
            <a:xfrm>
              <a:off x="6931514" y="1840094"/>
              <a:ext cx="1355837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419" sz="9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Vencimiento DD/MM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6E52556-E0A9-C562-C06A-D16DA3E09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9CB1AB-FC85-EB2E-B060-CBD240BFF110}"/>
              </a:ext>
            </a:extLst>
          </p:cNvPr>
          <p:cNvGrpSpPr/>
          <p:nvPr/>
        </p:nvGrpSpPr>
        <p:grpSpPr>
          <a:xfrm>
            <a:off x="7847275" y="4420012"/>
            <a:ext cx="1492996" cy="274320"/>
            <a:chOff x="6794355" y="1840094"/>
            <a:chExt cx="1492996" cy="274320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884D8CC5-F1F7-2D11-AA4C-51E812767635}"/>
                </a:ext>
              </a:extLst>
            </p:cNvPr>
            <p:cNvSpPr/>
            <p:nvPr/>
          </p:nvSpPr>
          <p:spPr>
            <a:xfrm>
              <a:off x="6931514" y="1840094"/>
              <a:ext cx="1355837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419" sz="9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Vencimiento DD/MM</a:t>
              </a: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36DE93E5-C55C-E7BF-5202-56B0F9EEF2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Graphic 17" descr="Reloj con relleno sólido">
            <a:extLst>
              <a:ext uri="{FF2B5EF4-FFF2-40B4-BE49-F238E27FC236}">
                <a16:creationId xmlns:a16="http://schemas.microsoft.com/office/drawing/2014/main" id="{3483917E-5016-1D1E-2C8A-A7A4172E2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7827" y="4967446"/>
            <a:ext cx="501294" cy="501294"/>
          </a:xfrm>
          <a:prstGeom prst="rect">
            <a:avLst/>
          </a:prstGeom>
        </p:spPr>
      </p:pic>
      <p:pic>
        <p:nvPicPr>
          <p:cNvPr id="19" name="Graphic 18" descr="Lupa con relleno sólido">
            <a:extLst>
              <a:ext uri="{FF2B5EF4-FFF2-40B4-BE49-F238E27FC236}">
                <a16:creationId xmlns:a16="http://schemas.microsoft.com/office/drawing/2014/main" id="{13B00657-40E8-B30A-73AF-DDA8FD49C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334" y="1589849"/>
            <a:ext cx="501294" cy="501294"/>
          </a:xfrm>
          <a:prstGeom prst="rect">
            <a:avLst/>
          </a:prstGeom>
        </p:spPr>
      </p:pic>
      <p:pic>
        <p:nvPicPr>
          <p:cNvPr id="20" name="Graphic 19" descr="Círculo de flecha con relleno sólido">
            <a:extLst>
              <a:ext uri="{FF2B5EF4-FFF2-40B4-BE49-F238E27FC236}">
                <a16:creationId xmlns:a16="http://schemas.microsoft.com/office/drawing/2014/main" id="{0E70CF05-D43C-AA70-CC87-B1A6714B3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91259" y="4967446"/>
            <a:ext cx="501294" cy="501294"/>
          </a:xfrm>
          <a:prstGeom prst="rect">
            <a:avLst/>
          </a:prstGeom>
        </p:spPr>
      </p:pic>
      <p:pic>
        <p:nvPicPr>
          <p:cNvPr id="22" name="Graphic 21" descr="Usuarios con relleno sólido">
            <a:extLst>
              <a:ext uri="{FF2B5EF4-FFF2-40B4-BE49-F238E27FC236}">
                <a16:creationId xmlns:a16="http://schemas.microsoft.com/office/drawing/2014/main" id="{317DC56C-C8C2-B253-9AB0-3CDDAE68AC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3971" y="1576144"/>
            <a:ext cx="593350" cy="593350"/>
          </a:xfrm>
          <a:prstGeom prst="rect">
            <a:avLst/>
          </a:prstGeom>
        </p:spPr>
      </p:pic>
      <p:pic>
        <p:nvPicPr>
          <p:cNvPr id="24" name="Graphic 23" descr="Tendencia ascendente con relleno sólido">
            <a:extLst>
              <a:ext uri="{FF2B5EF4-FFF2-40B4-BE49-F238E27FC236}">
                <a16:creationId xmlns:a16="http://schemas.microsoft.com/office/drawing/2014/main" id="{44F704E1-3101-6BF2-16E8-F75D1551B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12113" y="1576144"/>
            <a:ext cx="418772" cy="418772"/>
          </a:xfrm>
          <a:prstGeom prst="rect">
            <a:avLst/>
          </a:prstGeom>
        </p:spPr>
      </p:pic>
      <p:pic>
        <p:nvPicPr>
          <p:cNvPr id="27" name="Graphic 26" descr="Tablero de cierre con relleno sólido">
            <a:extLst>
              <a:ext uri="{FF2B5EF4-FFF2-40B4-BE49-F238E27FC236}">
                <a16:creationId xmlns:a16="http://schemas.microsoft.com/office/drawing/2014/main" id="{2666924E-583F-D84F-D6E7-39B4574BB3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63696" y="3318463"/>
            <a:ext cx="327454" cy="327454"/>
          </a:xfrm>
          <a:prstGeom prst="rect">
            <a:avLst/>
          </a:prstGeom>
        </p:spPr>
      </p:pic>
      <p:pic>
        <p:nvPicPr>
          <p:cNvPr id="34" name="Graphic 33" descr="Maximizar con relleno sólido">
            <a:extLst>
              <a:ext uri="{FF2B5EF4-FFF2-40B4-BE49-F238E27FC236}">
                <a16:creationId xmlns:a16="http://schemas.microsoft.com/office/drawing/2014/main" id="{75F5EEAF-AF85-1E99-01BA-6081824677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14098" y="3287981"/>
            <a:ext cx="361364" cy="361364"/>
          </a:xfrm>
          <a:prstGeom prst="rect">
            <a:avLst/>
          </a:prstGeom>
        </p:spPr>
      </p:pic>
      <p:pic>
        <p:nvPicPr>
          <p:cNvPr id="39" name="Graphic 38" descr="Brazo musculoso con relleno sólido">
            <a:extLst>
              <a:ext uri="{FF2B5EF4-FFF2-40B4-BE49-F238E27FC236}">
                <a16:creationId xmlns:a16="http://schemas.microsoft.com/office/drawing/2014/main" id="{F2EAB863-CBB1-A52A-A372-7865804A90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82216" y="5010600"/>
            <a:ext cx="361364" cy="361364"/>
          </a:xfrm>
          <a:prstGeom prst="rect">
            <a:avLst/>
          </a:prstGeom>
        </p:spPr>
      </p:pic>
      <p:pic>
        <p:nvPicPr>
          <p:cNvPr id="43" name="Graphic 42" descr="Conectado con relleno sólido">
            <a:extLst>
              <a:ext uri="{FF2B5EF4-FFF2-40B4-BE49-F238E27FC236}">
                <a16:creationId xmlns:a16="http://schemas.microsoft.com/office/drawing/2014/main" id="{A16FC822-C29D-EEA9-2CCB-2473D19053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12113" y="3288531"/>
            <a:ext cx="409785" cy="4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61597" y="187919"/>
            <a:ext cx="1184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800" spc="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ESTRATÉGICO A 3 AÑOS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1C244-7385-9D40-A252-4E75C440C3DE}"/>
              </a:ext>
            </a:extLst>
          </p:cNvPr>
          <p:cNvSpPr/>
          <p:nvPr/>
        </p:nvSpPr>
        <p:spPr>
          <a:xfrm>
            <a:off x="1117856" y="936634"/>
            <a:ext cx="3254867" cy="4968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9D9D0-F434-7847-AEA3-F6E1D6952262}"/>
              </a:ext>
            </a:extLst>
          </p:cNvPr>
          <p:cNvSpPr txBox="1"/>
          <p:nvPr/>
        </p:nvSpPr>
        <p:spPr>
          <a:xfrm>
            <a:off x="1117855" y="1009894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- Enfoque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56B6B9-CADB-65A5-132D-6DE5ED1AE9D7}"/>
              </a:ext>
            </a:extLst>
          </p:cNvPr>
          <p:cNvSpPr/>
          <p:nvPr/>
        </p:nvSpPr>
        <p:spPr>
          <a:xfrm>
            <a:off x="4468567" y="936634"/>
            <a:ext cx="3254867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08557A-8548-5D7D-6AD2-CD59C42B123E}"/>
              </a:ext>
            </a:extLst>
          </p:cNvPr>
          <p:cNvSpPr/>
          <p:nvPr/>
        </p:nvSpPr>
        <p:spPr>
          <a:xfrm>
            <a:off x="7819278" y="936634"/>
            <a:ext cx="3254866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B1F77-B870-3807-ED43-43F3EA7B8C19}"/>
              </a:ext>
            </a:extLst>
          </p:cNvPr>
          <p:cNvSpPr/>
          <p:nvPr/>
        </p:nvSpPr>
        <p:spPr>
          <a:xfrm>
            <a:off x="1117854" y="1554874"/>
            <a:ext cx="3254867" cy="1569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7F4BA-422D-345B-B7F1-9F9576D2E9FF}"/>
              </a:ext>
            </a:extLst>
          </p:cNvPr>
          <p:cNvSpPr/>
          <p:nvPr/>
        </p:nvSpPr>
        <p:spPr>
          <a:xfrm>
            <a:off x="1117853" y="3245636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C63BE-B6B5-4F15-AC6D-365CB650CB19}"/>
              </a:ext>
            </a:extLst>
          </p:cNvPr>
          <p:cNvSpPr/>
          <p:nvPr/>
        </p:nvSpPr>
        <p:spPr>
          <a:xfrm>
            <a:off x="1117856" y="4936398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BE402-0604-8E30-E2E5-0CF97940084A}"/>
              </a:ext>
            </a:extLst>
          </p:cNvPr>
          <p:cNvSpPr/>
          <p:nvPr/>
        </p:nvSpPr>
        <p:spPr>
          <a:xfrm>
            <a:off x="4468564" y="1554874"/>
            <a:ext cx="3254867" cy="1569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CA97E-153D-240D-155A-497EC698AA90}"/>
              </a:ext>
            </a:extLst>
          </p:cNvPr>
          <p:cNvSpPr/>
          <p:nvPr/>
        </p:nvSpPr>
        <p:spPr>
          <a:xfrm>
            <a:off x="4468563" y="3245636"/>
            <a:ext cx="3254867" cy="1569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5F344-0E21-E7D5-6633-1373E6D8E5D6}"/>
              </a:ext>
            </a:extLst>
          </p:cNvPr>
          <p:cNvSpPr/>
          <p:nvPr/>
        </p:nvSpPr>
        <p:spPr>
          <a:xfrm>
            <a:off x="4468566" y="4936398"/>
            <a:ext cx="3254867" cy="1569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1609A-BAEC-4CFE-0FF9-797D85131480}"/>
              </a:ext>
            </a:extLst>
          </p:cNvPr>
          <p:cNvSpPr/>
          <p:nvPr/>
        </p:nvSpPr>
        <p:spPr>
          <a:xfrm>
            <a:off x="7819279" y="1554874"/>
            <a:ext cx="3254867" cy="1569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1FD44-A422-6909-DEC4-4B65AD83083C}"/>
              </a:ext>
            </a:extLst>
          </p:cNvPr>
          <p:cNvSpPr/>
          <p:nvPr/>
        </p:nvSpPr>
        <p:spPr>
          <a:xfrm>
            <a:off x="7819278" y="3245636"/>
            <a:ext cx="3254867" cy="1569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1D494-E212-9D3E-C22C-5FC24DF0A98E}"/>
              </a:ext>
            </a:extLst>
          </p:cNvPr>
          <p:cNvSpPr/>
          <p:nvPr/>
        </p:nvSpPr>
        <p:spPr>
          <a:xfrm>
            <a:off x="7819281" y="4936398"/>
            <a:ext cx="3254867" cy="1569326"/>
          </a:xfrm>
          <a:prstGeom prst="rect">
            <a:avLst/>
          </a:prstGeom>
          <a:solidFill>
            <a:srgbClr val="EBD9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6B838-5238-5F90-F0D0-75D3381A5A3E}"/>
              </a:ext>
            </a:extLst>
          </p:cNvPr>
          <p:cNvSpPr txBox="1"/>
          <p:nvPr/>
        </p:nvSpPr>
        <p:spPr>
          <a:xfrm>
            <a:off x="1117856" y="155487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B6B481-7C43-5E1C-DD62-28498D7C836C}"/>
              </a:ext>
            </a:extLst>
          </p:cNvPr>
          <p:cNvSpPr txBox="1"/>
          <p:nvPr/>
        </p:nvSpPr>
        <p:spPr>
          <a:xfrm>
            <a:off x="1130968" y="2264043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DE3288-260A-2F9F-25A6-0881D9CB2745}"/>
              </a:ext>
            </a:extLst>
          </p:cNvPr>
          <p:cNvSpPr txBox="1"/>
          <p:nvPr/>
        </p:nvSpPr>
        <p:spPr>
          <a:xfrm>
            <a:off x="1130968" y="3245636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94C3AF-8099-4417-834A-33F4070CDF1B}"/>
              </a:ext>
            </a:extLst>
          </p:cNvPr>
          <p:cNvSpPr txBox="1"/>
          <p:nvPr/>
        </p:nvSpPr>
        <p:spPr>
          <a:xfrm>
            <a:off x="1130968" y="3901187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E75D81-3857-762A-DBBC-166603C56F58}"/>
              </a:ext>
            </a:extLst>
          </p:cNvPr>
          <p:cNvSpPr txBox="1"/>
          <p:nvPr/>
        </p:nvSpPr>
        <p:spPr>
          <a:xfrm>
            <a:off x="1117852" y="493379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7FA3B-68C1-36B1-2373-989923C3157D}"/>
              </a:ext>
            </a:extLst>
          </p:cNvPr>
          <p:cNvSpPr txBox="1"/>
          <p:nvPr/>
        </p:nvSpPr>
        <p:spPr>
          <a:xfrm>
            <a:off x="1130968" y="5590176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1FCC1D-33A9-682E-7596-80DC2312CCF9}"/>
              </a:ext>
            </a:extLst>
          </p:cNvPr>
          <p:cNvSpPr txBox="1"/>
          <p:nvPr/>
        </p:nvSpPr>
        <p:spPr>
          <a:xfrm>
            <a:off x="4464973" y="1560417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9AFDFE-F6BA-674E-A984-CE3512F18822}"/>
              </a:ext>
            </a:extLst>
          </p:cNvPr>
          <p:cNvSpPr txBox="1"/>
          <p:nvPr/>
        </p:nvSpPr>
        <p:spPr>
          <a:xfrm>
            <a:off x="4478085" y="2269586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7374DF-AAEE-CB76-3A25-52EC4697F029}"/>
              </a:ext>
            </a:extLst>
          </p:cNvPr>
          <p:cNvSpPr txBox="1"/>
          <p:nvPr/>
        </p:nvSpPr>
        <p:spPr>
          <a:xfrm>
            <a:off x="4478085" y="325117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E57F33-BE3B-CD32-BAB7-49A0E5EE3ACA}"/>
              </a:ext>
            </a:extLst>
          </p:cNvPr>
          <p:cNvSpPr txBox="1"/>
          <p:nvPr/>
        </p:nvSpPr>
        <p:spPr>
          <a:xfrm>
            <a:off x="4478085" y="3906730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DA5598-8CAE-12CA-D730-B5F7C0D641C4}"/>
              </a:ext>
            </a:extLst>
          </p:cNvPr>
          <p:cNvSpPr txBox="1"/>
          <p:nvPr/>
        </p:nvSpPr>
        <p:spPr>
          <a:xfrm>
            <a:off x="4464969" y="4939337"/>
            <a:ext cx="32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7121EB-7C89-B70C-A60A-72A65DDDA55F}"/>
              </a:ext>
            </a:extLst>
          </p:cNvPr>
          <p:cNvSpPr txBox="1"/>
          <p:nvPr/>
        </p:nvSpPr>
        <p:spPr>
          <a:xfrm>
            <a:off x="4478085" y="5595719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E779DC-8DD4-E7C2-B91C-6921B8BDAB21}"/>
              </a:ext>
            </a:extLst>
          </p:cNvPr>
          <p:cNvSpPr txBox="1"/>
          <p:nvPr/>
        </p:nvSpPr>
        <p:spPr>
          <a:xfrm>
            <a:off x="7819285" y="156403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9C512A-A00F-47CC-3FBA-154E927260E3}"/>
              </a:ext>
            </a:extLst>
          </p:cNvPr>
          <p:cNvSpPr txBox="1"/>
          <p:nvPr/>
        </p:nvSpPr>
        <p:spPr>
          <a:xfrm>
            <a:off x="7832397" y="2273208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BE95CC-B635-6D73-B3E5-1460F8CD6F4B}"/>
              </a:ext>
            </a:extLst>
          </p:cNvPr>
          <p:cNvSpPr txBox="1"/>
          <p:nvPr/>
        </p:nvSpPr>
        <p:spPr>
          <a:xfrm>
            <a:off x="7832397" y="3254801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62A693-CB47-83E4-A870-7D6D0A06D1EE}"/>
              </a:ext>
            </a:extLst>
          </p:cNvPr>
          <p:cNvSpPr txBox="1"/>
          <p:nvPr/>
        </p:nvSpPr>
        <p:spPr>
          <a:xfrm>
            <a:off x="7832397" y="3910352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C9F8024-3DA5-BD63-B902-71DF561EBD9A}"/>
              </a:ext>
            </a:extLst>
          </p:cNvPr>
          <p:cNvSpPr txBox="1"/>
          <p:nvPr/>
        </p:nvSpPr>
        <p:spPr>
          <a:xfrm>
            <a:off x="7819281" y="4942959"/>
            <a:ext cx="32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BCDE24-D2FA-71F4-C4F0-B8522F2C9A68}"/>
              </a:ext>
            </a:extLst>
          </p:cNvPr>
          <p:cNvSpPr txBox="1"/>
          <p:nvPr/>
        </p:nvSpPr>
        <p:spPr>
          <a:xfrm>
            <a:off x="7832397" y="5599341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DE4270-B7ED-54C6-3409-441B2E781A5E}"/>
              </a:ext>
            </a:extLst>
          </p:cNvPr>
          <p:cNvSpPr txBox="1"/>
          <p:nvPr/>
        </p:nvSpPr>
        <p:spPr>
          <a:xfrm>
            <a:off x="4451857" y="1036838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- Enfoque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4AFA62-8C7D-CF00-4DED-1571CE4D7A3A}"/>
              </a:ext>
            </a:extLst>
          </p:cNvPr>
          <p:cNvSpPr txBox="1"/>
          <p:nvPr/>
        </p:nvSpPr>
        <p:spPr>
          <a:xfrm>
            <a:off x="7806169" y="1027528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- Enfoque</a:t>
            </a:r>
          </a:p>
        </p:txBody>
      </p:sp>
    </p:spTree>
    <p:extLst>
      <p:ext uri="{BB962C8B-B14F-4D97-AF65-F5344CB8AC3E}">
        <p14:creationId xmlns:p14="http://schemas.microsoft.com/office/powerpoint/2010/main" val="348940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1083</TotalTime>
  <Words>621</Words>
  <Application>Microsoft Office PowerPoint</Application>
  <PresentationFormat>Widescreen</PresentationFormat>
  <Paragraphs>81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48</cp:revision>
  <dcterms:created xsi:type="dcterms:W3CDTF">2022-05-22T18:55:25Z</dcterms:created>
  <dcterms:modified xsi:type="dcterms:W3CDTF">2024-09-23T11:30:44Z</dcterms:modified>
</cp:coreProperties>
</file>